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Economica" panose="02000506040000020004" pitchFamily="2" charset="77"/>
      <p:regular r:id="rId16"/>
      <p:bold r:id="rId17"/>
      <p:italic r:id="rId18"/>
      <p:boldItalic r:id="rId19"/>
    </p:embeddedFont>
    <p:embeddedFont>
      <p:font typeface="Merriweather" pitchFamily="2" charset="77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89ff06c14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b89ff06c14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b89ff06c1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b89ff06c14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bb60a44f8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bb60a44f8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b89ff06c14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b89ff06c14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b89ff06c14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b89ff06c14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b89ff06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b89ff06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b89ff06c1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b89ff06c1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b89ff06c1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b89ff06c1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b89ff06c1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b89ff06c1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b89ff06c1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b89ff06c14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b89ff06c14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b89ff06c14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b89ff06c14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b89ff06c14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microorganisms11071661" TargetMode="External"/><Relationship Id="rId3" Type="http://schemas.openxmlformats.org/officeDocument/2006/relationships/hyperlink" Target="https://www.un.org/pl/node/71013#:~:text=Beat%20plastic%20pollution,cleaner%20and%20more%20sustainable%20future" TargetMode="External"/><Relationship Id="rId7" Type="http://schemas.openxmlformats.org/officeDocument/2006/relationships/hyperlink" Target="https://doi.org/10.3390/nano1102049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16/j.ecoenv.2024.116426" TargetMode="External"/><Relationship Id="rId5" Type="http://schemas.openxmlformats.org/officeDocument/2006/relationships/hyperlink" Target="https://doi.org/10.1088/1748-9326/ac652d" TargetMode="External"/><Relationship Id="rId4" Type="http://schemas.openxmlformats.org/officeDocument/2006/relationships/hyperlink" Target="https://doi.org/10.1016/j.scitotenv.2017.01.190" TargetMode="External"/><Relationship Id="rId9" Type="http://schemas.openxmlformats.org/officeDocument/2006/relationships/hyperlink" Target="https://doi.org/10.1088/1361-6528/ae0c1b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subTitle" idx="4294967295"/>
          </p:nvPr>
        </p:nvSpPr>
        <p:spPr>
          <a:xfrm>
            <a:off x="1970100" y="3460375"/>
            <a:ext cx="57312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Emma Trotta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Supervisors: Naowarat Cheeptham, Anusha Venkataraman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773700" y="1315270"/>
            <a:ext cx="7596600" cy="19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Merriweather"/>
                <a:ea typeface="Merriweather"/>
                <a:cs typeface="Merriweather"/>
                <a:sym typeface="Merriweather"/>
              </a:rPr>
              <a:t>Detection and removal of microplastic contamination in Kamloops municipal compost</a:t>
            </a:r>
            <a:endParaRPr sz="35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2. Microbial degradation experiments 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t="57838" b="32612"/>
          <a:stretch/>
        </p:blipFill>
        <p:spPr>
          <a:xfrm>
            <a:off x="255630" y="3253806"/>
            <a:ext cx="8826572" cy="16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311700" y="1226625"/>
            <a:ext cx="8390400" cy="20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Multiple collection times as the compost matures 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                            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(Initial, 8 weeks, 4 months)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Grow 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a double layered plate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enriched media with plastic 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on top </a:t>
            </a:r>
            <a:endParaRPr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16S rRNA sequencing (solid compost/isolated cultures)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Plastic Crisis and Calls to Action 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l="8298" t="13625" b="39357"/>
          <a:stretch/>
        </p:blipFill>
        <p:spPr>
          <a:xfrm>
            <a:off x="6002350" y="1820710"/>
            <a:ext cx="3138077" cy="3217974"/>
          </a:xfrm>
          <a:prstGeom prst="rect">
            <a:avLst/>
          </a:prstGeom>
          <a:noFill/>
          <a:ln>
            <a:noFill/>
          </a:ln>
          <a:effectLst>
            <a:outerShdw blurRad="285750" dist="76200" dir="4800000" algn="bl" rotWithShape="0">
              <a:srgbClr val="000000">
                <a:alpha val="0"/>
              </a:srgbClr>
            </a:outerShdw>
          </a:effectLst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4">
            <a:alphaModFix/>
          </a:blip>
          <a:srcRect t="11966" b="8788"/>
          <a:stretch/>
        </p:blipFill>
        <p:spPr>
          <a:xfrm>
            <a:off x="1547112" y="2634505"/>
            <a:ext cx="3679179" cy="234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311700" y="1257125"/>
            <a:ext cx="61107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400 tons of plastics are still made every year </a:t>
            </a:r>
            <a:r>
              <a:rPr lang="en" baseline="30000"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Less than 10% get recycled </a:t>
            </a:r>
            <a:r>
              <a:rPr lang="en" baseline="30000"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baseline="30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What we put into our compost impacts our own person health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References</a:t>
            </a:r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body" idx="1"/>
          </p:nvPr>
        </p:nvSpPr>
        <p:spPr>
          <a:xfrm>
            <a:off x="311700" y="1086225"/>
            <a:ext cx="8520600" cy="3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Merriweather"/>
              <a:buAutoNum type="arabicPeriod"/>
            </a:pP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[UN]. Beat Plastic Pollution.</a:t>
            </a:r>
            <a:r>
              <a:rPr lang="en" sz="1050"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  </a:t>
            </a:r>
            <a:r>
              <a:rPr lang="en" sz="1050" u="sng">
                <a:solidFill>
                  <a:srgbClr val="607D8B"/>
                </a:solidFill>
                <a:latin typeface="Merriweather"/>
                <a:ea typeface="Merriweather"/>
                <a:cs typeface="Merriweather"/>
                <a:sym typeface="Merriweath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https://www.un.org/pl/node/71013#:~:text=Beat%20plastic%20pollution,cleaner%20and%20more%20sustainable%20future</a:t>
            </a: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. </a:t>
            </a:r>
            <a:endParaRPr sz="105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Merriweather"/>
              <a:buAutoNum type="arabicPeriod"/>
            </a:pP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Horton AA, Walton A, Spurgeon DJ, Lahive E, Svendsen C. 2017. Microplastics in freshwater and terrestrial environments:  Evaluating the current understanding to identify the knowledge gaps and future research priorities. Science of The Total Environment. 586(586):127–141. doi:</a:t>
            </a:r>
            <a:r>
              <a:rPr lang="en" sz="1050" u="sng">
                <a:solidFill>
                  <a:srgbClr val="607D8B"/>
                </a:solidFill>
                <a:latin typeface="Merriweather"/>
                <a:ea typeface="Merriweather"/>
                <a:cs typeface="Merriweather"/>
                <a:sym typeface="Merriweath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https://doi.org/10.1016/j.scitotenv.2017.01.190</a:t>
            </a: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. </a:t>
            </a:r>
            <a:endParaRPr sz="105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Merriweather"/>
              <a:buAutoNum type="arabicPeriod"/>
            </a:pP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Ingraffia R, Amato G, Iovino M, Rillig MC, Giambalvo D, Alfonso Salvatore Frenda. 2022. Polyester microplastic fibers in soil increase nitrogen loss via leaching and decrease plant biomass production and N uptake. Environmental Research Letters. 17(5):054012–054012. doi:</a:t>
            </a:r>
            <a:r>
              <a:rPr lang="en" sz="1050" u="sng">
                <a:solidFill>
                  <a:srgbClr val="607D8B"/>
                </a:solidFill>
                <a:latin typeface="Merriweather"/>
                <a:ea typeface="Merriweather"/>
                <a:cs typeface="Merriweather"/>
                <a:sym typeface="Merriweath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https://doi.org/10.1088/1748-9326/ac652d</a:t>
            </a: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. </a:t>
            </a:r>
            <a:endParaRPr sz="105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Merriweather"/>
              <a:buAutoNum type="arabicPeriod"/>
            </a:pP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Théogène Habumugisha, Zhang Z, Uwizewe C, Yan C, Jean Claude Ndayishimiye, Rehman A, Zhang X. 2024. Toxicological review of micro- and nano-plastics in aquatic environments: Risks to ecosystems, food web dynamics and human health. Ecotoxicology and environmental safety. 278:116426–116426. doi:</a:t>
            </a:r>
            <a:r>
              <a:rPr lang="en" sz="1050" u="sng">
                <a:solidFill>
                  <a:srgbClr val="607D8B"/>
                </a:solidFill>
                <a:latin typeface="Merriweather"/>
                <a:ea typeface="Merriweather"/>
                <a:cs typeface="Merriweather"/>
                <a:sym typeface="Merriweath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https://doi.org/10.1016/j.ecoenv.2024.116426</a:t>
            </a: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. </a:t>
            </a:r>
            <a:endParaRPr sz="105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Merriweather"/>
              <a:buAutoNum type="arabicPeriod"/>
            </a:pP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Yee MS-L, Hii L-W, Looi CK, Lim W-M, Wong S-F, Kok Y-Y, Tan B-K, Wong C-Y, Leong C-O. 2021. Impact of Microplastics and Nanoplastics on Human Health. Nanomaterials. 11(2):496. </a:t>
            </a:r>
            <a:r>
              <a:rPr lang="en" sz="1050">
                <a:solidFill>
                  <a:srgbClr val="1B1B1B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doi:</a:t>
            </a:r>
            <a:r>
              <a:rPr lang="en" sz="1050">
                <a:solidFill>
                  <a:srgbClr val="1B1B1B"/>
                </a:solidFill>
                <a:highlight>
                  <a:srgbClr val="FFFFFF"/>
                </a:highlight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50" u="sng">
                <a:solidFill>
                  <a:srgbClr val="607D8B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10.3390/nano11020496</a:t>
            </a: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. </a:t>
            </a:r>
            <a:endParaRPr sz="105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Merriweather"/>
              <a:buAutoNum type="arabicPeriod"/>
            </a:pP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Cai Z, Li M, Zhu Z, Wang X, Huang Y, Li T, Gong H, Yan M. 2023. Biological Degradation of Plastics and Microplastics: A Recent Perspective on Associated Mechanisms and Influencing Factors. Microorganisms. 11(7):1661–1661. </a:t>
            </a:r>
            <a:r>
              <a:rPr lang="en" sz="1050">
                <a:solidFill>
                  <a:srgbClr val="1B1B1B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doi:</a:t>
            </a:r>
            <a:r>
              <a:rPr lang="en" sz="1050">
                <a:solidFill>
                  <a:srgbClr val="1B1B1B"/>
                </a:solidFill>
                <a:highlight>
                  <a:srgbClr val="FFFFFF"/>
                </a:highlight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50" u="sng">
                <a:solidFill>
                  <a:srgbClr val="607D8B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10.3390/microorganisms11071661</a:t>
            </a: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. </a:t>
            </a:r>
            <a:endParaRPr sz="105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Merriweather"/>
              <a:buAutoNum type="arabicPeriod"/>
            </a:pP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Boakye GA, Trotta E, Ambagahawatta N, Venkataraman A, Cheeptham N, Papadopoulos C. 2025. Nanoscale plastic pollution: sources, identification and potential mitigation. Nanotechnology. 36(42):422001. doi:</a:t>
            </a:r>
            <a:r>
              <a:rPr lang="en" sz="1050" u="sng">
                <a:solidFill>
                  <a:srgbClr val="607D8B"/>
                </a:solidFill>
                <a:latin typeface="Merriweather"/>
                <a:ea typeface="Merriweather"/>
                <a:cs typeface="Merriweather"/>
                <a:sym typeface="Merriweathe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https://doi.org/10.1088/1361-6528/ae0c1b</a:t>
            </a:r>
            <a:r>
              <a:rPr lang="en" sz="1050">
                <a:latin typeface="Merriweather"/>
                <a:ea typeface="Merriweather"/>
                <a:cs typeface="Merriweather"/>
                <a:sym typeface="Merriweather"/>
              </a:rPr>
              <a:t>.</a:t>
            </a:r>
            <a:endParaRPr sz="105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22100" y="1599300"/>
            <a:ext cx="4665600" cy="194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Merriweather"/>
                <a:ea typeface="Merriweather"/>
                <a:cs typeface="Merriweather"/>
                <a:sym typeface="Merriweather"/>
              </a:rPr>
              <a:t>Thank you </a:t>
            </a:r>
            <a:endParaRPr sz="35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Merriweather"/>
                <a:ea typeface="Merriweather"/>
                <a:cs typeface="Merriweather"/>
                <a:sym typeface="Merriweather"/>
              </a:rPr>
              <a:t>Any Questions?</a:t>
            </a:r>
            <a:endParaRPr sz="35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899" y="93825"/>
            <a:ext cx="2763550" cy="14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4">
            <a:alphaModFix/>
          </a:blip>
          <a:srcRect t="9576" b="23313"/>
          <a:stretch/>
        </p:blipFill>
        <p:spPr>
          <a:xfrm>
            <a:off x="7222496" y="183388"/>
            <a:ext cx="1870325" cy="12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8725" y="3277750"/>
            <a:ext cx="2129000" cy="13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7734" y="1711377"/>
            <a:ext cx="3961551" cy="117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3836775" y="1712850"/>
            <a:ext cx="5190000" cy="1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 would like to acknowledge that we are on the traditional and unseated territory of the Tk'emlúps te Secwépemc and I am grateful to be able to present and conduct my research on this land </a:t>
            </a:r>
            <a:endParaRPr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" y="681825"/>
            <a:ext cx="3786876" cy="377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259675"/>
            <a:ext cx="4989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What are microplastics?</a:t>
            </a:r>
            <a:r>
              <a:rPr lang="en" sz="2500"/>
              <a:t> </a:t>
            </a:r>
            <a:endParaRPr sz="2500"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2963590"/>
            <a:ext cx="4053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What are their impacts?</a:t>
            </a: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t="8652" r="42143" b="42438"/>
          <a:stretch/>
        </p:blipFill>
        <p:spPr>
          <a:xfrm>
            <a:off x="4703300" y="2963600"/>
            <a:ext cx="4241923" cy="20823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11700" y="887975"/>
            <a:ext cx="4683600" cy="15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Pieces of plastics that are &lt;5mm in size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Broken into smaller pieces due to natural processes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434075" y="3449950"/>
            <a:ext cx="4683600" cy="15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Limit p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lant nutrient uptake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Oxidative stress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Inflammation 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t="26351" b="30772"/>
          <a:stretch/>
        </p:blipFill>
        <p:spPr>
          <a:xfrm>
            <a:off x="4995300" y="-26412"/>
            <a:ext cx="3906899" cy="28425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0" y="0"/>
            <a:ext cx="9144000" cy="2790000"/>
          </a:xfrm>
          <a:prstGeom prst="rect">
            <a:avLst/>
          </a:prstGeom>
          <a:solidFill>
            <a:srgbClr val="6D9EEB">
              <a:alpha val="6456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Where are they found? 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95750" y="1171025"/>
            <a:ext cx="27525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Everywhere</a:t>
            </a:r>
            <a:endParaRPr sz="24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61150"/>
            <a:ext cx="3156124" cy="12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325" y="3358975"/>
            <a:ext cx="2980024" cy="1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5">
            <a:alphaModFix/>
          </a:blip>
          <a:srcRect r="55834"/>
          <a:stretch/>
        </p:blipFill>
        <p:spPr>
          <a:xfrm>
            <a:off x="4214149" y="2033700"/>
            <a:ext cx="1812325" cy="23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7550" y="1826972"/>
            <a:ext cx="2409576" cy="135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57900" y="3124275"/>
            <a:ext cx="2135075" cy="21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8950" y="1232575"/>
            <a:ext cx="5202718" cy="3687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Kamloops Municipal Composting Program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249" y="2066575"/>
            <a:ext cx="7497514" cy="28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Summer of 2023 Kamloops curbside pick-up program launched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Grassland Organics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0" name="Google Shape;100;p17"/>
          <p:cNvSpPr/>
          <p:nvPr/>
        </p:nvSpPr>
        <p:spPr>
          <a:xfrm rot="3008504">
            <a:off x="2621683" y="3158669"/>
            <a:ext cx="584655" cy="39574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1390125" y="2613426"/>
            <a:ext cx="2493000" cy="44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1473585" y="2604158"/>
            <a:ext cx="2492999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rPr>
              <a:t>Grassland Organics</a:t>
            </a:r>
            <a:r>
              <a:rPr lang="en"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8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Why is composting important?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t="13625" b="39357"/>
          <a:stretch/>
        </p:blipFill>
        <p:spPr>
          <a:xfrm>
            <a:off x="5322370" y="1147213"/>
            <a:ext cx="3689101" cy="346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7812310" y="2637350"/>
            <a:ext cx="1217700" cy="7650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62500" cy="3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Many agricultural implication (fertilizers)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Reduced methane emissions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Natural recycling process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Compost impacts many ecological and biological system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MP leach into soil → plants → animals → humans </a:t>
            </a:r>
            <a:r>
              <a:rPr lang="en" baseline="30000"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Can be contained/controlled system 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Plastics degrading bacteria 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t="35837" b="44035"/>
          <a:stretch/>
        </p:blipFill>
        <p:spPr>
          <a:xfrm>
            <a:off x="1362040" y="3325905"/>
            <a:ext cx="6625513" cy="170329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311700" y="1126205"/>
            <a:ext cx="8520600" cy="25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Some bacteria can 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bacteria degrade plastic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P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roduce extracellular enzymes that can break the strong molecular bonds holding plastic compounds together </a:t>
            </a:r>
            <a:r>
              <a:rPr lang="en" baseline="300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6</a:t>
            </a:r>
            <a:endParaRPr baseline="300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Use plastic as an energy source 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</a:t>
            </a:r>
            <a:r>
              <a:rPr lang="en" baseline="-25000" dirty="0"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and C</a:t>
            </a:r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r>
              <a:rPr lang="en" baseline="-25000" dirty="0"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by-products 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207900" y="565500"/>
            <a:ext cx="272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Project Goals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342925" y="1347075"/>
            <a:ext cx="400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Detect microplastics in Kamloops compost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l="27539" t="6487" r="25972" b="69188"/>
          <a:stretch/>
        </p:blipFill>
        <p:spPr>
          <a:xfrm>
            <a:off x="849775" y="2700050"/>
            <a:ext cx="1973975" cy="206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l="21972" t="45325" r="25055" b="23322"/>
          <a:stretch/>
        </p:blipFill>
        <p:spPr>
          <a:xfrm>
            <a:off x="6003250" y="2700050"/>
            <a:ext cx="1899850" cy="224879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4786275" y="578645"/>
            <a:ext cx="4333800" cy="20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Identify in any bacteria already present in the compost that can degrade plastics 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4">
            <a:alphaModFix/>
          </a:blip>
          <a:srcRect t="54412" r="70110" b="37252"/>
          <a:stretch/>
        </p:blipFill>
        <p:spPr>
          <a:xfrm>
            <a:off x="1916850" y="3688500"/>
            <a:ext cx="1512150" cy="84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4677383" y="3749700"/>
            <a:ext cx="4307119" cy="1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UV-Vis spectroscopy</a:t>
            </a:r>
            <a:endParaRPr sz="1700" u="sng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"/>
              <a:buChar char="-"/>
            </a:pPr>
            <a:r>
              <a:rPr lang="en" sz="17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Wavelength and absorbance peaks </a:t>
            </a:r>
            <a:endParaRPr sz="17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"/>
              <a:buChar char="-"/>
            </a:pPr>
            <a:r>
              <a:rPr lang="en" sz="17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Match peaks of plastic to compost</a:t>
            </a:r>
            <a:endParaRPr sz="1700" u="sng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4572000" y="2094977"/>
            <a:ext cx="4235400" cy="1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Flu</a:t>
            </a:r>
            <a:r>
              <a:rPr lang="en" sz="1700" u="sng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orescent microscopy</a:t>
            </a:r>
            <a:endParaRPr sz="1700" u="sng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"/>
              <a:buChar char="-"/>
            </a:pPr>
            <a:r>
              <a:rPr lang="en" sz="17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Visualize plastics under the microscope </a:t>
            </a:r>
            <a:endParaRPr sz="17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1. Detection of microplastics in compost</a:t>
            </a:r>
            <a:endParaRPr sz="3000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Microscopy and Spectroscopy techniques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l="1280" t="43605" r="30812" b="32250"/>
          <a:stretch/>
        </p:blipFill>
        <p:spPr>
          <a:xfrm>
            <a:off x="0" y="1631100"/>
            <a:ext cx="4673919" cy="332340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4356408" y="1551001"/>
            <a:ext cx="4485600" cy="176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4749100" y="3512400"/>
            <a:ext cx="4235402" cy="14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 l="5771" t="19788" r="34363" b="15587"/>
          <a:stretch/>
        </p:blipFill>
        <p:spPr>
          <a:xfrm>
            <a:off x="4466534" y="1714700"/>
            <a:ext cx="2311975" cy="187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425" y="1132530"/>
            <a:ext cx="1863901" cy="1767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/>
          <p:nvPr/>
        </p:nvSpPr>
        <p:spPr>
          <a:xfrm>
            <a:off x="4878841" y="2400620"/>
            <a:ext cx="459300" cy="390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2" name="Google Shape;142;p21"/>
          <p:cNvCxnSpPr>
            <a:endCxn id="140" idx="1"/>
          </p:cNvCxnSpPr>
          <p:nvPr/>
        </p:nvCxnSpPr>
        <p:spPr>
          <a:xfrm rot="10800000" flipH="1">
            <a:off x="5347325" y="2016240"/>
            <a:ext cx="1817100" cy="384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3" name="Google Shape;14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5637" y="2478978"/>
            <a:ext cx="3546716" cy="242217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21"/>
          <p:cNvSpPr txBox="1"/>
          <p:nvPr/>
        </p:nvSpPr>
        <p:spPr>
          <a:xfrm>
            <a:off x="7174133" y="2805353"/>
            <a:ext cx="1931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Fluorescent outline and sharp shapes 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708</Words>
  <Application>Microsoft Macintosh PowerPoint</Application>
  <PresentationFormat>On-screen Show (16:9)</PresentationFormat>
  <Paragraphs>63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Merriweather</vt:lpstr>
      <vt:lpstr>Times New Roman</vt:lpstr>
      <vt:lpstr>Arial</vt:lpstr>
      <vt:lpstr>Open Sans</vt:lpstr>
      <vt:lpstr>Economica</vt:lpstr>
      <vt:lpstr>Luxe</vt:lpstr>
      <vt:lpstr>  Detection and removal of microplastic contamination in Kamloops municipal compost</vt:lpstr>
      <vt:lpstr>PowerPoint Presentation</vt:lpstr>
      <vt:lpstr>What are microplastics? </vt:lpstr>
      <vt:lpstr>Where are they found? </vt:lpstr>
      <vt:lpstr>Kamloops Municipal Composting Program</vt:lpstr>
      <vt:lpstr>Why is composting important?</vt:lpstr>
      <vt:lpstr>Plastics degrading bacteria </vt:lpstr>
      <vt:lpstr>Project Goals</vt:lpstr>
      <vt:lpstr>1. Detection of microplastics in compost</vt:lpstr>
      <vt:lpstr>2. Microbial degradation experiments </vt:lpstr>
      <vt:lpstr>Plastic Crisis and Calls to Action </vt:lpstr>
      <vt:lpstr>References</vt:lpstr>
      <vt:lpstr>Thank you 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Detection and removal of microplastic contamination in Kamloops municipal compost</dc:title>
  <cp:lastModifiedBy>Emma Trotta</cp:lastModifiedBy>
  <cp:revision>1</cp:revision>
  <dcterms:modified xsi:type="dcterms:W3CDTF">2026-02-05T01:43:10Z</dcterms:modified>
</cp:coreProperties>
</file>