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4479e0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4479e0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4479e0b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4479e0b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4479e0b7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4479e0b7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4479e0b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4479e0b7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4479e0b7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a4479e0b7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4479e0b7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a4479e0b7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pl/node/7101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www.mdpi.com/2079-4991/11/2/496" TargetMode="External"/><Relationship Id="rId4" Type="http://schemas.openxmlformats.org/officeDocument/2006/relationships/hyperlink" Target="https://doi.org/10.1016/j.scitotenv.2017.01.19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832292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my project is important?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By: Emma Trotta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71367"/>
          <a:stretch/>
        </p:blipFill>
        <p:spPr>
          <a:xfrm>
            <a:off x="-37075" y="0"/>
            <a:ext cx="9286099" cy="9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this…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50" y="1448150"/>
            <a:ext cx="3160125" cy="23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050" y="1448150"/>
            <a:ext cx="2370100" cy="23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4058100" y="1455000"/>
            <a:ext cx="2370000" cy="2233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14"/>
          <p:cNvCxnSpPr>
            <a:stCxn id="64" idx="3"/>
            <a:endCxn id="64" idx="7"/>
          </p:cNvCxnSpPr>
          <p:nvPr/>
        </p:nvCxnSpPr>
        <p:spPr>
          <a:xfrm rot="10800000" flipH="1">
            <a:off x="4405178" y="1782211"/>
            <a:ext cx="1675800" cy="1579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25091" r="20338"/>
          <a:stretch/>
        </p:blipFill>
        <p:spPr>
          <a:xfrm>
            <a:off x="7164425" y="1309150"/>
            <a:ext cx="1445150" cy="26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25091" r="20338"/>
          <a:stretch/>
        </p:blipFill>
        <p:spPr>
          <a:xfrm>
            <a:off x="112675" y="1368479"/>
            <a:ext cx="1372973" cy="251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l="57189"/>
          <a:stretch/>
        </p:blipFill>
        <p:spPr>
          <a:xfrm>
            <a:off x="2722653" y="1179988"/>
            <a:ext cx="1238456" cy="28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5397846" y="2263163"/>
            <a:ext cx="326592" cy="263304"/>
          </a:xfrm>
          <a:prstGeom prst="cloud">
            <a:avLst/>
          </a:prstGeom>
          <a:solidFill>
            <a:srgbClr val="CFE2F3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74" name="Google Shape;74;p15"/>
          <p:cNvSpPr/>
          <p:nvPr/>
        </p:nvSpPr>
        <p:spPr>
          <a:xfrm>
            <a:off x="5271444" y="2642341"/>
            <a:ext cx="263400" cy="252900"/>
          </a:xfrm>
          <a:prstGeom prst="rtTriangle">
            <a:avLst/>
          </a:prstGeom>
          <a:solidFill>
            <a:srgbClr val="9FC5E8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75" name="Google Shape;75;p15"/>
          <p:cNvSpPr/>
          <p:nvPr/>
        </p:nvSpPr>
        <p:spPr>
          <a:xfrm>
            <a:off x="5724394" y="2526482"/>
            <a:ext cx="326700" cy="287100"/>
          </a:xfrm>
          <a:prstGeom prst="ellipse">
            <a:avLst/>
          </a:prstGeom>
          <a:solidFill>
            <a:srgbClr val="6FA8DC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76" name="Google Shape;76;p15"/>
          <p:cNvSpPr/>
          <p:nvPr/>
        </p:nvSpPr>
        <p:spPr>
          <a:xfrm>
            <a:off x="6072056" y="2052474"/>
            <a:ext cx="263400" cy="263400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3C78D8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77" name="Google Shape;77;p15"/>
          <p:cNvSpPr/>
          <p:nvPr/>
        </p:nvSpPr>
        <p:spPr>
          <a:xfrm>
            <a:off x="5439989" y="1947129"/>
            <a:ext cx="263400" cy="200100"/>
          </a:xfrm>
          <a:prstGeom prst="diagStripe">
            <a:avLst>
              <a:gd name="adj" fmla="val 50000"/>
            </a:avLst>
          </a:prstGeom>
          <a:solidFill>
            <a:srgbClr val="3D85C6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78" name="Google Shape;78;p15"/>
          <p:cNvSpPr/>
          <p:nvPr/>
        </p:nvSpPr>
        <p:spPr>
          <a:xfrm>
            <a:off x="5123956" y="2431737"/>
            <a:ext cx="77400" cy="200100"/>
          </a:xfrm>
          <a:prstGeom prst="arc">
            <a:avLst>
              <a:gd name="adj1" fmla="val 16200000"/>
              <a:gd name="adj2" fmla="val 0"/>
            </a:avLst>
          </a:prstGeom>
          <a:noFill/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79" name="Google Shape;79;p15"/>
          <p:cNvSpPr/>
          <p:nvPr/>
        </p:nvSpPr>
        <p:spPr>
          <a:xfrm>
            <a:off x="6230058" y="2537081"/>
            <a:ext cx="168300" cy="263400"/>
          </a:xfrm>
          <a:prstGeom prst="parallelogram">
            <a:avLst>
              <a:gd name="adj" fmla="val 25000"/>
            </a:avLst>
          </a:prstGeom>
          <a:solidFill>
            <a:srgbClr val="D0E0E3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0" name="Google Shape;80;p15"/>
          <p:cNvSpPr/>
          <p:nvPr/>
        </p:nvSpPr>
        <p:spPr>
          <a:xfrm>
            <a:off x="5671736" y="3116377"/>
            <a:ext cx="326592" cy="263304"/>
          </a:xfrm>
          <a:prstGeom prst="cloud">
            <a:avLst/>
          </a:prstGeom>
          <a:solidFill>
            <a:srgbClr val="CFE2F3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1" name="Google Shape;81;p15"/>
          <p:cNvSpPr/>
          <p:nvPr/>
        </p:nvSpPr>
        <p:spPr>
          <a:xfrm>
            <a:off x="5545334" y="3495555"/>
            <a:ext cx="263400" cy="252900"/>
          </a:xfrm>
          <a:prstGeom prst="rtTriangle">
            <a:avLst/>
          </a:prstGeom>
          <a:solidFill>
            <a:srgbClr val="9FC5E8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2" name="Google Shape;82;p15"/>
          <p:cNvSpPr/>
          <p:nvPr/>
        </p:nvSpPr>
        <p:spPr>
          <a:xfrm>
            <a:off x="5998284" y="3379696"/>
            <a:ext cx="326700" cy="287100"/>
          </a:xfrm>
          <a:prstGeom prst="ellipse">
            <a:avLst/>
          </a:prstGeom>
          <a:solidFill>
            <a:srgbClr val="6FA8DC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3" name="Google Shape;83;p15"/>
          <p:cNvSpPr/>
          <p:nvPr/>
        </p:nvSpPr>
        <p:spPr>
          <a:xfrm>
            <a:off x="6345946" y="2905688"/>
            <a:ext cx="263400" cy="263400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3C78D8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4" name="Google Shape;84;p15"/>
          <p:cNvSpPr/>
          <p:nvPr/>
        </p:nvSpPr>
        <p:spPr>
          <a:xfrm>
            <a:off x="5201366" y="2989904"/>
            <a:ext cx="263400" cy="200100"/>
          </a:xfrm>
          <a:prstGeom prst="diagStripe">
            <a:avLst>
              <a:gd name="adj" fmla="val 50000"/>
            </a:avLst>
          </a:prstGeom>
          <a:solidFill>
            <a:srgbClr val="A2C4C9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5" name="Google Shape;85;p15"/>
          <p:cNvSpPr/>
          <p:nvPr/>
        </p:nvSpPr>
        <p:spPr>
          <a:xfrm>
            <a:off x="5397846" y="3284951"/>
            <a:ext cx="77400" cy="200100"/>
          </a:xfrm>
          <a:prstGeom prst="arc">
            <a:avLst>
              <a:gd name="adj1" fmla="val 16200000"/>
              <a:gd name="adj2" fmla="val 0"/>
            </a:avLst>
          </a:prstGeom>
          <a:noFill/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6" name="Google Shape;86;p15"/>
          <p:cNvSpPr/>
          <p:nvPr/>
        </p:nvSpPr>
        <p:spPr>
          <a:xfrm>
            <a:off x="6503948" y="3390295"/>
            <a:ext cx="168300" cy="263400"/>
          </a:xfrm>
          <a:prstGeom prst="parallelogram">
            <a:avLst>
              <a:gd name="adj" fmla="val 25000"/>
            </a:avLst>
          </a:prstGeom>
          <a:solidFill>
            <a:srgbClr val="D0E0E3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7" name="Google Shape;87;p15"/>
          <p:cNvSpPr/>
          <p:nvPr/>
        </p:nvSpPr>
        <p:spPr>
          <a:xfrm>
            <a:off x="6525006" y="2347450"/>
            <a:ext cx="168300" cy="252900"/>
          </a:xfrm>
          <a:prstGeom prst="triangle">
            <a:avLst>
              <a:gd name="adj" fmla="val 50000"/>
            </a:avLst>
          </a:prstGeom>
          <a:solidFill>
            <a:srgbClr val="0B5394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8" name="Google Shape;88;p15"/>
          <p:cNvSpPr/>
          <p:nvPr/>
        </p:nvSpPr>
        <p:spPr>
          <a:xfrm rot="8956866">
            <a:off x="6672525" y="2863967"/>
            <a:ext cx="168550" cy="252467"/>
          </a:xfrm>
          <a:prstGeom prst="trapezoid">
            <a:avLst>
              <a:gd name="adj" fmla="val 25000"/>
            </a:avLst>
          </a:prstGeom>
          <a:solidFill>
            <a:srgbClr val="A2C4C9"/>
          </a:solidFill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89" name="Google Shape;89;p15"/>
          <p:cNvSpPr/>
          <p:nvPr/>
        </p:nvSpPr>
        <p:spPr>
          <a:xfrm>
            <a:off x="6103657" y="3190092"/>
            <a:ext cx="263400" cy="94800"/>
          </a:xfrm>
          <a:prstGeom prst="arc">
            <a:avLst>
              <a:gd name="adj1" fmla="val 16200000"/>
              <a:gd name="adj2" fmla="val 0"/>
            </a:avLst>
          </a:prstGeom>
          <a:noFill/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90" name="Google Shape;90;p15"/>
          <p:cNvSpPr/>
          <p:nvPr/>
        </p:nvSpPr>
        <p:spPr>
          <a:xfrm rot="-9424074">
            <a:off x="5873666" y="2081568"/>
            <a:ext cx="194795" cy="220320"/>
          </a:xfrm>
          <a:prstGeom prst="arc">
            <a:avLst>
              <a:gd name="adj1" fmla="val 16200000"/>
              <a:gd name="adj2" fmla="val 0"/>
            </a:avLst>
          </a:prstGeom>
          <a:noFill/>
          <a:ln w="108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900" tIns="103900" rIns="103900" bIns="103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1"/>
          </a:p>
        </p:txBody>
      </p:sp>
      <p:sp>
        <p:nvSpPr>
          <p:cNvPr id="91" name="Google Shape;91;p15"/>
          <p:cNvSpPr/>
          <p:nvPr/>
        </p:nvSpPr>
        <p:spPr>
          <a:xfrm>
            <a:off x="1177542" y="2777443"/>
            <a:ext cx="1452600" cy="14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50" tIns="86850" rIns="86850" bIns="86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0"/>
          </a:p>
        </p:txBody>
      </p:sp>
      <p:sp>
        <p:nvSpPr>
          <p:cNvPr id="92" name="Google Shape;92;p15"/>
          <p:cNvSpPr/>
          <p:nvPr/>
        </p:nvSpPr>
        <p:spPr>
          <a:xfrm>
            <a:off x="3573135" y="2777446"/>
            <a:ext cx="1452600" cy="14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50" tIns="86850" rIns="86850" bIns="86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0"/>
          </a:p>
        </p:txBody>
      </p:sp>
      <p:sp>
        <p:nvSpPr>
          <p:cNvPr id="93" name="Google Shape;93;p15"/>
          <p:cNvSpPr/>
          <p:nvPr/>
        </p:nvSpPr>
        <p:spPr>
          <a:xfrm rot="-987507">
            <a:off x="6825042" y="2361697"/>
            <a:ext cx="717916" cy="1398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50" tIns="86850" rIns="86850" bIns="86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0"/>
          </a:p>
        </p:txBody>
      </p:sp>
      <p:sp>
        <p:nvSpPr>
          <p:cNvPr id="94" name="Google Shape;94;p15"/>
          <p:cNvSpPr/>
          <p:nvPr/>
        </p:nvSpPr>
        <p:spPr>
          <a:xfrm>
            <a:off x="6968167" y="2872738"/>
            <a:ext cx="717900" cy="13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50" tIns="86850" rIns="86850" bIns="86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0"/>
          </a:p>
        </p:txBody>
      </p:sp>
      <p:sp>
        <p:nvSpPr>
          <p:cNvPr id="95" name="Google Shape;95;p15"/>
          <p:cNvSpPr/>
          <p:nvPr/>
        </p:nvSpPr>
        <p:spPr>
          <a:xfrm rot="719164">
            <a:off x="6918712" y="3357961"/>
            <a:ext cx="717953" cy="1398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50" tIns="86850" rIns="86850" bIns="86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0"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5">
            <a:alphaModFix/>
          </a:blip>
          <a:srcRect b="16909"/>
          <a:stretch/>
        </p:blipFill>
        <p:spPr>
          <a:xfrm>
            <a:off x="7643400" y="1248125"/>
            <a:ext cx="1452600" cy="96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6">
            <a:alphaModFix/>
          </a:blip>
          <a:srcRect l="11432" t="26724" r="11732" b="35156"/>
          <a:stretch/>
        </p:blipFill>
        <p:spPr>
          <a:xfrm>
            <a:off x="7184800" y="3791850"/>
            <a:ext cx="1911199" cy="7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7">
            <a:alphaModFix/>
          </a:blip>
          <a:srcRect l="11696" t="26506" r="12153" b="25955"/>
          <a:stretch/>
        </p:blipFill>
        <p:spPr>
          <a:xfrm>
            <a:off x="7952225" y="3259013"/>
            <a:ext cx="1143776" cy="52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8">
            <a:alphaModFix/>
          </a:blip>
          <a:srcRect l="24520" t="11032" r="21623"/>
          <a:stretch/>
        </p:blipFill>
        <p:spPr>
          <a:xfrm>
            <a:off x="7708950" y="2697051"/>
            <a:ext cx="731399" cy="68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9">
            <a:alphaModFix/>
          </a:blip>
          <a:srcRect b="14478"/>
          <a:stretch/>
        </p:blipFill>
        <p:spPr>
          <a:xfrm>
            <a:off x="8202825" y="2210922"/>
            <a:ext cx="788549" cy="5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5105175" y="1274550"/>
            <a:ext cx="211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Microplastics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&lt;5mm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t="13625" b="39357"/>
          <a:stretch/>
        </p:blipFill>
        <p:spPr>
          <a:xfrm>
            <a:off x="2316900" y="552475"/>
            <a:ext cx="4369801" cy="4109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5347425" y="2391025"/>
            <a:ext cx="1260300" cy="8157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6607725" y="2391025"/>
            <a:ext cx="20481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Mitigate plastic contamination in compost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128B9-3EDA-7D45-8D73-7CB5C2C05D2C}"/>
              </a:ext>
            </a:extLst>
          </p:cNvPr>
          <p:cNvSpPr txBox="1"/>
          <p:nvPr/>
        </p:nvSpPr>
        <p:spPr>
          <a:xfrm>
            <a:off x="645208" y="1412873"/>
            <a:ext cx="220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Oxidative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Digestive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Heat attack/Stroke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3E5FCA-29B3-EE4B-BF9D-E2557DECBE50}"/>
              </a:ext>
            </a:extLst>
          </p:cNvPr>
          <p:cNvSpPr/>
          <p:nvPr/>
        </p:nvSpPr>
        <p:spPr>
          <a:xfrm>
            <a:off x="566232" y="1368776"/>
            <a:ext cx="2203611" cy="1165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CF1CA-D24B-5746-9E8C-1E4E577D29A8}"/>
              </a:ext>
            </a:extLst>
          </p:cNvPr>
          <p:cNvSpPr/>
          <p:nvPr/>
        </p:nvSpPr>
        <p:spPr>
          <a:xfrm>
            <a:off x="488175" y="1276372"/>
            <a:ext cx="2361565" cy="1350220"/>
          </a:xfrm>
          <a:prstGeom prst="rect">
            <a:avLst/>
          </a:prstGeom>
          <a:solidFill>
            <a:schemeClr val="bg1">
              <a:lumMod val="95000"/>
              <a:alpha val="8070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11700" y="1211413"/>
            <a:ext cx="8520600" cy="1522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tx1"/>
                </a:solidFill>
              </a:rPr>
              <a:t>400 tons of plastic are made every year </a:t>
            </a:r>
            <a:endParaRPr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tx1"/>
                </a:solidFill>
              </a:rPr>
              <a:t>Less than 10% gets recycled [1] </a:t>
            </a:r>
            <a:endParaRPr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tx1"/>
                </a:solidFill>
              </a:rPr>
              <a:t>Contamination in terrestrial environments are 4-23 times more than in the ocean [2] </a:t>
            </a: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71367"/>
          <a:stretch/>
        </p:blipFill>
        <p:spPr>
          <a:xfrm>
            <a:off x="-37075" y="0"/>
            <a:ext cx="9286099" cy="9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274625" y="474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 Crisis </a:t>
            </a:r>
            <a:endParaRPr/>
          </a:p>
        </p:txBody>
      </p:sp>
      <p:sp>
        <p:nvSpPr>
          <p:cNvPr id="5" name="Google Shape;115;p17">
            <a:extLst>
              <a:ext uri="{FF2B5EF4-FFF2-40B4-BE49-F238E27FC236}">
                <a16:creationId xmlns:a16="http://schemas.microsoft.com/office/drawing/2014/main" id="{802991D5-61C7-1641-BC62-8B3608B4B4BC}"/>
              </a:ext>
            </a:extLst>
          </p:cNvPr>
          <p:cNvSpPr txBox="1">
            <a:spLocks/>
          </p:cNvSpPr>
          <p:nvPr/>
        </p:nvSpPr>
        <p:spPr>
          <a:xfrm>
            <a:off x="202908" y="30050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500"/>
              <a:t>Solutions</a:t>
            </a:r>
          </a:p>
        </p:txBody>
      </p:sp>
      <p:sp>
        <p:nvSpPr>
          <p:cNvPr id="6" name="Google Shape;113;p17">
            <a:extLst>
              <a:ext uri="{FF2B5EF4-FFF2-40B4-BE49-F238E27FC236}">
                <a16:creationId xmlns:a16="http://schemas.microsoft.com/office/drawing/2014/main" id="{1335B0DC-21E6-4740-9766-8950D6DDE78E}"/>
              </a:ext>
            </a:extLst>
          </p:cNvPr>
          <p:cNvSpPr txBox="1">
            <a:spLocks/>
          </p:cNvSpPr>
          <p:nvPr/>
        </p:nvSpPr>
        <p:spPr>
          <a:xfrm>
            <a:off x="345674" y="3484865"/>
            <a:ext cx="8520600" cy="44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CA" sz="1900" b="1">
                <a:solidFill>
                  <a:srgbClr val="4AAF4F"/>
                </a:solidFill>
              </a:rPr>
              <a:t>Bacteria</a:t>
            </a:r>
            <a:r>
              <a:rPr lang="en-CA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Google Shape;113;p17">
            <a:extLst>
              <a:ext uri="{FF2B5EF4-FFF2-40B4-BE49-F238E27FC236}">
                <a16:creationId xmlns:a16="http://schemas.microsoft.com/office/drawing/2014/main" id="{E992E986-02A6-6341-886C-155B6BCD40DE}"/>
              </a:ext>
            </a:extLst>
          </p:cNvPr>
          <p:cNvSpPr txBox="1">
            <a:spLocks/>
          </p:cNvSpPr>
          <p:nvPr/>
        </p:nvSpPr>
        <p:spPr>
          <a:xfrm>
            <a:off x="311700" y="3845098"/>
            <a:ext cx="8520600" cy="108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>
                <a:solidFill>
                  <a:schemeClr val="tx1"/>
                </a:solidFill>
              </a:rPr>
              <a:t>Enzymes break strong C-C bonds of plastics  </a:t>
            </a:r>
          </a:p>
          <a:p>
            <a:r>
              <a:rPr lang="en-CA">
                <a:solidFill>
                  <a:schemeClr val="tx1"/>
                </a:solidFill>
              </a:rPr>
              <a:t>CO</a:t>
            </a:r>
            <a:r>
              <a:rPr lang="en-CA" baseline="-25000">
                <a:solidFill>
                  <a:schemeClr val="tx1"/>
                </a:solidFill>
              </a:rPr>
              <a:t>2</a:t>
            </a:r>
            <a:r>
              <a:rPr lang="en-CA">
                <a:solidFill>
                  <a:schemeClr val="tx1"/>
                </a:solidFill>
              </a:rPr>
              <a:t> and H</a:t>
            </a:r>
            <a:r>
              <a:rPr lang="en-CA" baseline="-25000">
                <a:solidFill>
                  <a:schemeClr val="tx1"/>
                </a:solidFill>
              </a:rPr>
              <a:t>2</a:t>
            </a:r>
            <a:r>
              <a:rPr lang="en-CA">
                <a:solidFill>
                  <a:schemeClr val="tx1"/>
                </a:solidFill>
              </a:rPr>
              <a:t>O end products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83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517275"/>
            <a:ext cx="272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Identification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l="5593" t="19333" r="7683" b="13466"/>
          <a:stretch/>
        </p:blipFill>
        <p:spPr>
          <a:xfrm>
            <a:off x="203950" y="994413"/>
            <a:ext cx="3119152" cy="1812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6285290" y="616920"/>
            <a:ext cx="135592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dk1"/>
                </a:solidFill>
              </a:rPr>
              <a:t>Mitigation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203950" y="2644950"/>
            <a:ext cx="30582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Fluorescent microscopy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l="48986" t="56348" r="30785" b="32250"/>
          <a:stretch/>
        </p:blipFill>
        <p:spPr>
          <a:xfrm>
            <a:off x="106050" y="3221639"/>
            <a:ext cx="1608313" cy="18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l="22960" t="13024" r="22976" b="20929"/>
          <a:stretch/>
        </p:blipFill>
        <p:spPr>
          <a:xfrm>
            <a:off x="2168975" y="3145358"/>
            <a:ext cx="1795337" cy="176981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2084700" y="4785300"/>
            <a:ext cx="9549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Raman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06050" y="4785300"/>
            <a:ext cx="9549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UV-Vis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6">
            <a:alphaModFix/>
          </a:blip>
          <a:srcRect t="21261" b="65867"/>
          <a:stretch/>
        </p:blipFill>
        <p:spPr>
          <a:xfrm>
            <a:off x="4518700" y="1278925"/>
            <a:ext cx="4572778" cy="11771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3D4024-634F-364B-9CC8-C1DC3587BD3C}"/>
              </a:ext>
            </a:extLst>
          </p:cNvPr>
          <p:cNvSpPr/>
          <p:nvPr/>
        </p:nvSpPr>
        <p:spPr>
          <a:xfrm>
            <a:off x="0" y="616920"/>
            <a:ext cx="4258235" cy="4526579"/>
          </a:xfrm>
          <a:prstGeom prst="rect">
            <a:avLst/>
          </a:prstGeom>
          <a:solidFill>
            <a:schemeClr val="bg1">
              <a:alpha val="77004"/>
            </a:schemeClr>
          </a:solidFill>
          <a:ln w="0">
            <a:solidFill>
              <a:schemeClr val="bg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106;p16">
            <a:extLst>
              <a:ext uri="{FF2B5EF4-FFF2-40B4-BE49-F238E27FC236}">
                <a16:creationId xmlns:a16="http://schemas.microsoft.com/office/drawing/2014/main" id="{462EA246-07A7-444C-A6F7-65126B54C4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625" b="39357"/>
          <a:stretch/>
        </p:blipFill>
        <p:spPr>
          <a:xfrm>
            <a:off x="5486400" y="2571751"/>
            <a:ext cx="2953700" cy="234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7;p16">
            <a:extLst>
              <a:ext uri="{FF2B5EF4-FFF2-40B4-BE49-F238E27FC236}">
                <a16:creationId xmlns:a16="http://schemas.microsoft.com/office/drawing/2014/main" id="{3B15AF1B-C0E9-9D43-91BA-15AD6D5511AC}"/>
              </a:ext>
            </a:extLst>
          </p:cNvPr>
          <p:cNvSpPr/>
          <p:nvPr/>
        </p:nvSpPr>
        <p:spPr>
          <a:xfrm>
            <a:off x="7709617" y="3713204"/>
            <a:ext cx="528948" cy="30274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algn="l">
              <a:buAutoNum type="arabicPeriod"/>
            </a:pP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United Nations. 2025. World Environment Day | United Nations. United Nations. 	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https://www.un.org/pl/node/71013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l">
              <a:buAutoNum type="arabicPeriod"/>
            </a:pP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AutoNum type="arabicPeriod"/>
            </a:pP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Horton AA, Walton A, Spurgeon DJ, </a:t>
            </a:r>
            <a:r>
              <a:rPr lang="en-CA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Lahive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E, Svendsen C. 2017. Microplastics in freshwater and terrestrial environments: Evaluating the current understanding to identify the knowledge gaps and future research priorities. Science of The Total Environment. 586(586):127–141. </a:t>
            </a:r>
            <a:r>
              <a:rPr lang="en-CA" b="0" i="0" u="none" strike="noStrike">
                <a:solidFill>
                  <a:srgbClr val="0272B1"/>
                </a:solidFill>
                <a:effectLst/>
                <a:latin typeface="ElsevierSans"/>
                <a:hlinkClick r:id="rId4" tooltip="Persistent link using digital object identifier"/>
              </a:rPr>
              <a:t>https://doi.org/10.1016/j.scitotenv.2017.01.190</a:t>
            </a:r>
            <a:endParaRPr lang="en-CA">
              <a:solidFill>
                <a:srgbClr val="0272B1"/>
              </a:solidFill>
              <a:latin typeface="ElsevierSans"/>
            </a:endParaRPr>
          </a:p>
          <a:p>
            <a:pPr algn="l">
              <a:buAutoNum type="arabicPeriod"/>
            </a:pP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Yee MS-L, </a:t>
            </a:r>
            <a:r>
              <a:rPr lang="en-CA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Hii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L-W, </a:t>
            </a:r>
            <a:r>
              <a:rPr lang="en-CA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Looi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CK, Lim W-M, Wong S-F, </a:t>
            </a:r>
            <a:r>
              <a:rPr lang="en-CA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Kok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Y-Y, Tan B-K, Wong C-Y, Leong C-O. 2021. Impact of Microplastics and </a:t>
            </a:r>
            <a:r>
              <a:rPr lang="en-CA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Nanoplastics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 Human Health. Nanomaterials. 11(2):496. </a:t>
            </a:r>
            <a:r>
              <a:rPr lang="en-CA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doi:https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://</a:t>
            </a:r>
            <a:r>
              <a:rPr lang="en-CA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doi.org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/10.3390/nano11020496. 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https://www.mdpi.com/2079-4991/11/2/496</a:t>
            </a:r>
            <a:r>
              <a:rPr lang="en-CA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‌</a:t>
            </a:r>
          </a:p>
          <a:p>
            <a:pPr algn="l">
              <a:buAutoNum type="arabicPeriod"/>
            </a:pP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algn="l">
              <a:buNone/>
            </a:pPr>
            <a:r>
              <a:rPr lang="en-CA" b="0" i="0" u="none" strike="noStrike">
                <a:solidFill>
                  <a:srgbClr val="0272B1"/>
                </a:solidFill>
                <a:effectLst/>
                <a:latin typeface="ElsevierSans"/>
              </a:rPr>
              <a:t> 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Google Shape;114;p17">
            <a:extLst>
              <a:ext uri="{FF2B5EF4-FFF2-40B4-BE49-F238E27FC236}">
                <a16:creationId xmlns:a16="http://schemas.microsoft.com/office/drawing/2014/main" id="{9E6DBCB1-9317-8442-8F17-AD1311A62D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71367"/>
          <a:stretch/>
        </p:blipFill>
        <p:spPr>
          <a:xfrm>
            <a:off x="-37075" y="0"/>
            <a:ext cx="9286099" cy="9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4;p19">
            <a:extLst>
              <a:ext uri="{FF2B5EF4-FFF2-40B4-BE49-F238E27FC236}">
                <a16:creationId xmlns:a16="http://schemas.microsoft.com/office/drawing/2014/main" id="{017291C1-E00A-3144-BB0A-EFD9008C0E30}"/>
              </a:ext>
            </a:extLst>
          </p:cNvPr>
          <p:cNvSpPr txBox="1">
            <a:spLocks/>
          </p:cNvSpPr>
          <p:nvPr/>
        </p:nvSpPr>
        <p:spPr>
          <a:xfrm>
            <a:off x="186193" y="5665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/>
              <a:t>References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71AE9-7354-094F-A561-37BAA2505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6000">
                <a:solidFill>
                  <a:srgbClr val="4AAF4F"/>
                </a:solidFill>
              </a:rPr>
              <a:t>Thank You</a:t>
            </a:r>
          </a:p>
          <a:p>
            <a:pPr marL="114300" indent="0" algn="ctr">
              <a:buNone/>
            </a:pPr>
            <a:r>
              <a:rPr lang="en-US" sz="6000">
                <a:solidFill>
                  <a:srgbClr val="4AAF4F"/>
                </a:solidFill>
              </a:rPr>
              <a:t>Any Question?</a:t>
            </a:r>
          </a:p>
        </p:txBody>
      </p:sp>
      <p:pic>
        <p:nvPicPr>
          <p:cNvPr id="4" name="Google Shape;114;p17">
            <a:extLst>
              <a:ext uri="{FF2B5EF4-FFF2-40B4-BE49-F238E27FC236}">
                <a16:creationId xmlns:a16="http://schemas.microsoft.com/office/drawing/2014/main" id="{A26D099F-FAFD-1647-835E-A7C3D0F608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71367"/>
          <a:stretch/>
        </p:blipFill>
        <p:spPr>
          <a:xfrm>
            <a:off x="-37075" y="0"/>
            <a:ext cx="9286099" cy="9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6;p16">
            <a:extLst>
              <a:ext uri="{FF2B5EF4-FFF2-40B4-BE49-F238E27FC236}">
                <a16:creationId xmlns:a16="http://schemas.microsoft.com/office/drawing/2014/main" id="{2FEB482B-5284-A047-A6EC-2FD35D1B6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283" t="25309" r="3380" b="64593"/>
          <a:stretch/>
        </p:blipFill>
        <p:spPr>
          <a:xfrm>
            <a:off x="311700" y="3923415"/>
            <a:ext cx="1850065" cy="88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;p15">
            <a:extLst>
              <a:ext uri="{FF2B5EF4-FFF2-40B4-BE49-F238E27FC236}">
                <a16:creationId xmlns:a16="http://schemas.microsoft.com/office/drawing/2014/main" id="{D3D91561-1F9D-5D40-8709-466C025A33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091" r="20338"/>
          <a:stretch/>
        </p:blipFill>
        <p:spPr>
          <a:xfrm>
            <a:off x="7729591" y="3080191"/>
            <a:ext cx="918683" cy="19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oliform Bacteria Icon - Medical Illustration – Royalty-Free Vector |  VectorStock">
            <a:extLst>
              <a:ext uri="{FF2B5EF4-FFF2-40B4-BE49-F238E27FC236}">
                <a16:creationId xmlns:a16="http://schemas.microsoft.com/office/drawing/2014/main" id="{D0813E35-6511-A04C-BE4A-D911A55B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378">
            <a:off x="3048071" y="3729835"/>
            <a:ext cx="1011120" cy="9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scopic view of a purple bacterium with cilia highlighting its cellular  structure and potential role in microbiology and disease | Premium Vector">
            <a:extLst>
              <a:ext uri="{FF2B5EF4-FFF2-40B4-BE49-F238E27FC236}">
                <a16:creationId xmlns:a16="http://schemas.microsoft.com/office/drawing/2014/main" id="{54870026-6895-A94A-952C-EB8FB14C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143">
            <a:off x="6031213" y="3653420"/>
            <a:ext cx="594306" cy="7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lmonella Bacteria Stock Illustrations, Cliparts and Royalty Free  Salmonella Bacteria Vectors">
            <a:extLst>
              <a:ext uri="{FF2B5EF4-FFF2-40B4-BE49-F238E27FC236}">
                <a16:creationId xmlns:a16="http://schemas.microsoft.com/office/drawing/2014/main" id="{3EAF4891-B90F-5146-8091-BB8DB314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6879">
            <a:off x="4626752" y="3921036"/>
            <a:ext cx="954550" cy="9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185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Why my project is important? </vt:lpstr>
      <vt:lpstr>Picture this…</vt:lpstr>
      <vt:lpstr>PowerPoint Presentation</vt:lpstr>
      <vt:lpstr>PowerPoint Presentation</vt:lpstr>
      <vt:lpstr>Plastic Crisis </vt:lpstr>
      <vt:lpstr>Steps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my project is important </dc:title>
  <cp:lastModifiedBy>Emma Trotta</cp:lastModifiedBy>
  <cp:revision>1</cp:revision>
  <dcterms:modified xsi:type="dcterms:W3CDTF">2025-11-19T23:31:36Z</dcterms:modified>
</cp:coreProperties>
</file>